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5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51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creen Shot 2022-08-25 at 10.38.05 AM.png" descr="Screen Shot 2022-08-25 at 10.38.05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8233" y="125946"/>
            <a:ext cx="17027534" cy="128952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M83.jpg" descr="M83.jpg"/>
          <p:cNvPicPr>
            <a:picLocks noChangeAspect="1"/>
          </p:cNvPicPr>
          <p:nvPr/>
        </p:nvPicPr>
        <p:blipFill>
          <a:blip r:embed="rId2">
            <a:alphaModFix amt="34496"/>
            <a:extLst/>
          </a:blip>
          <a:stretch>
            <a:fillRect/>
          </a:stretch>
        </p:blipFill>
        <p:spPr>
          <a:xfrm>
            <a:off x="-172351" y="-2896832"/>
            <a:ext cx="25392879" cy="20648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Screen Shot 2022-08-23 at 9.32.05 PM.png" descr="Screen Shot 2022-08-23 at 9.32.05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71709" y="39663"/>
            <a:ext cx="15104738" cy="13636674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Circle"/>
          <p:cNvSpPr/>
          <p:nvPr/>
        </p:nvSpPr>
        <p:spPr>
          <a:xfrm>
            <a:off x="10231156" y="2356680"/>
            <a:ext cx="181648" cy="18305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6" name="M83-9"/>
          <p:cNvSpPr txBox="1"/>
          <p:nvPr/>
        </p:nvSpPr>
        <p:spPr>
          <a:xfrm>
            <a:off x="9197463" y="2516242"/>
            <a:ext cx="125044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M83-9</a:t>
            </a:r>
          </a:p>
        </p:txBody>
      </p:sp>
      <p:sp>
        <p:nvSpPr>
          <p:cNvPr id="167" name="Rectangle"/>
          <p:cNvSpPr/>
          <p:nvPr/>
        </p:nvSpPr>
        <p:spPr>
          <a:xfrm>
            <a:off x="12556697" y="5964848"/>
            <a:ext cx="2260165" cy="2488281"/>
          </a:xfrm>
          <a:prstGeom prst="rect">
            <a:avLst/>
          </a:prstGeom>
          <a:ln w="152400">
            <a:solidFill>
              <a:schemeClr val="accent4">
                <a:hueOff val="-476017"/>
                <a:lumOff val="-1004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grpSp>
        <p:nvGrpSpPr>
          <p:cNvPr id="173" name="Group"/>
          <p:cNvGrpSpPr/>
          <p:nvPr/>
        </p:nvGrpSpPr>
        <p:grpSpPr>
          <a:xfrm>
            <a:off x="2802549" y="5979134"/>
            <a:ext cx="9730059" cy="7557177"/>
            <a:chOff x="0" y="0"/>
            <a:chExt cx="9730058" cy="7557175"/>
          </a:xfrm>
        </p:grpSpPr>
        <p:grpSp>
          <p:nvGrpSpPr>
            <p:cNvPr id="171" name="Group"/>
            <p:cNvGrpSpPr/>
            <p:nvPr/>
          </p:nvGrpSpPr>
          <p:grpSpPr>
            <a:xfrm>
              <a:off x="0" y="-1"/>
              <a:ext cx="9730059" cy="7557176"/>
              <a:chOff x="0" y="0"/>
              <a:chExt cx="9730058" cy="7557174"/>
            </a:xfrm>
          </p:grpSpPr>
          <p:pic>
            <p:nvPicPr>
              <p:cNvPr id="168" name="Screen Shot 2022-08-23 at 9.38.35 PM.png" descr="Screen Shot 2022-08-23 at 9.38.35 PM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0" y="165567"/>
                <a:ext cx="6753526" cy="7379555"/>
              </a:xfrm>
              <a:prstGeom prst="rect">
                <a:avLst/>
              </a:prstGeom>
              <a:ln w="152400" cap="flat">
                <a:solidFill>
                  <a:schemeClr val="accent4">
                    <a:hueOff val="-476017"/>
                    <a:lumOff val="-10042"/>
                  </a:schemeClr>
                </a:solidFill>
                <a:prstDash val="solid"/>
                <a:miter lim="400000"/>
              </a:ln>
              <a:effectLst/>
            </p:spPr>
          </p:pic>
          <p:sp>
            <p:nvSpPr>
              <p:cNvPr id="169" name="Line"/>
              <p:cNvSpPr/>
              <p:nvPr/>
            </p:nvSpPr>
            <p:spPr>
              <a:xfrm flipH="1">
                <a:off x="6700482" y="0"/>
                <a:ext cx="3029577" cy="166856"/>
              </a:xfrm>
              <a:prstGeom prst="line">
                <a:avLst/>
              </a:prstGeom>
              <a:noFill/>
              <a:ln w="165100" cap="flat">
                <a:solidFill>
                  <a:schemeClr val="accent4">
                    <a:hueOff val="-476017"/>
                    <a:lumOff val="-10042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70" name="Line"/>
              <p:cNvSpPr/>
              <p:nvPr/>
            </p:nvSpPr>
            <p:spPr>
              <a:xfrm flipH="1">
                <a:off x="6700482" y="2451522"/>
                <a:ext cx="3029576" cy="5105653"/>
              </a:xfrm>
              <a:prstGeom prst="line">
                <a:avLst/>
              </a:prstGeom>
              <a:noFill/>
              <a:ln w="165100" cap="flat">
                <a:solidFill>
                  <a:schemeClr val="accent4">
                    <a:hueOff val="-476017"/>
                    <a:lumOff val="-10042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</p:grpSp>
        <p:sp>
          <p:nvSpPr>
            <p:cNvPr id="172" name="Molecular…"/>
            <p:cNvSpPr txBox="1"/>
            <p:nvPr/>
          </p:nvSpPr>
          <p:spPr>
            <a:xfrm>
              <a:off x="3661309" y="326143"/>
              <a:ext cx="2099997" cy="1105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 sz="3300">
                  <a:solidFill>
                    <a:schemeClr val="accent4">
                      <a:hueOff val="-476017"/>
                      <a:lumOff val="-10042"/>
                    </a:schemeClr>
                  </a:solidFill>
                </a:defRPr>
              </a:pPr>
              <a:r>
                <a:t>Molecular</a:t>
              </a:r>
            </a:p>
            <a:p>
              <a:pPr>
                <a:defRPr b="1" sz="3300">
                  <a:solidFill>
                    <a:schemeClr val="accent4">
                      <a:hueOff val="-476017"/>
                      <a:lumOff val="-10042"/>
                    </a:schemeClr>
                  </a:solidFill>
                </a:defRPr>
              </a:pPr>
              <a:r>
                <a:t>Gas</a:t>
              </a:r>
            </a:p>
          </p:txBody>
        </p:sp>
      </p:grpSp>
      <p:grpSp>
        <p:nvGrpSpPr>
          <p:cNvPr id="179" name="Group"/>
          <p:cNvGrpSpPr/>
          <p:nvPr/>
        </p:nvGrpSpPr>
        <p:grpSpPr>
          <a:xfrm>
            <a:off x="14785141" y="495324"/>
            <a:ext cx="8922888" cy="7962012"/>
            <a:chOff x="0" y="0"/>
            <a:chExt cx="8922887" cy="7962010"/>
          </a:xfrm>
        </p:grpSpPr>
        <p:grpSp>
          <p:nvGrpSpPr>
            <p:cNvPr id="177" name="Group"/>
            <p:cNvGrpSpPr/>
            <p:nvPr/>
          </p:nvGrpSpPr>
          <p:grpSpPr>
            <a:xfrm>
              <a:off x="0" y="-1"/>
              <a:ext cx="8922888" cy="7962012"/>
              <a:chOff x="0" y="0"/>
              <a:chExt cx="8922887" cy="7962010"/>
            </a:xfrm>
          </p:grpSpPr>
          <p:pic>
            <p:nvPicPr>
              <p:cNvPr id="174" name="Screen Shot 2022-08-23 at 9.38.09 PM.png" descr="Screen Shot 2022-08-23 at 9.38.09 PM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2169361" y="0"/>
                <a:ext cx="6753527" cy="7347243"/>
              </a:xfrm>
              <a:prstGeom prst="rect">
                <a:avLst/>
              </a:prstGeom>
              <a:ln w="152400" cap="flat">
                <a:solidFill>
                  <a:schemeClr val="accent4">
                    <a:hueOff val="-476017"/>
                    <a:lumOff val="-10042"/>
                  </a:schemeClr>
                </a:solidFill>
                <a:prstDash val="solid"/>
                <a:miter lim="400000"/>
              </a:ln>
              <a:effectLst/>
            </p:spPr>
          </p:pic>
          <p:sp>
            <p:nvSpPr>
              <p:cNvPr id="175" name="Line"/>
              <p:cNvSpPr/>
              <p:nvPr/>
            </p:nvSpPr>
            <p:spPr>
              <a:xfrm flipV="1">
                <a:off x="0" y="29714"/>
                <a:ext cx="2165929" cy="5430752"/>
              </a:xfrm>
              <a:prstGeom prst="line">
                <a:avLst/>
              </a:prstGeom>
              <a:noFill/>
              <a:ln w="165100" cap="flat">
                <a:solidFill>
                  <a:schemeClr val="accent4">
                    <a:hueOff val="-476017"/>
                    <a:lumOff val="-10042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76" name="Line"/>
              <p:cNvSpPr/>
              <p:nvPr/>
            </p:nvSpPr>
            <p:spPr>
              <a:xfrm flipV="1">
                <a:off x="0" y="7355322"/>
                <a:ext cx="2165929" cy="606689"/>
              </a:xfrm>
              <a:prstGeom prst="line">
                <a:avLst/>
              </a:prstGeom>
              <a:noFill/>
              <a:ln w="165100" cap="flat">
                <a:solidFill>
                  <a:schemeClr val="accent4">
                    <a:hueOff val="-476017"/>
                    <a:lumOff val="-10042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</p:grpSp>
        <p:sp>
          <p:nvSpPr>
            <p:cNvPr id="178" name="HI…"/>
            <p:cNvSpPr txBox="1"/>
            <p:nvPr/>
          </p:nvSpPr>
          <p:spPr>
            <a:xfrm>
              <a:off x="6875701" y="441426"/>
              <a:ext cx="898018" cy="1105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b="1" sz="3300">
                  <a:solidFill>
                    <a:schemeClr val="accent4">
                      <a:hueOff val="-476017"/>
                      <a:lumOff val="-10042"/>
                    </a:schemeClr>
                  </a:solidFill>
                </a:defRPr>
              </a:pPr>
              <a:r>
                <a:t>HI </a:t>
              </a:r>
            </a:p>
            <a:p>
              <a:pPr>
                <a:defRPr b="1" sz="3300">
                  <a:solidFill>
                    <a:schemeClr val="accent4">
                      <a:hueOff val="-476017"/>
                      <a:lumOff val="-10042"/>
                    </a:schemeClr>
                  </a:solidFill>
                </a:defRPr>
              </a:pPr>
              <a:r>
                <a:t>Gas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9" grpId="2"/>
      <p:bldP build="whole" bldLvl="1" animBg="1" rev="0" advAuto="0" spid="167" grpId="1"/>
      <p:bldP build="whole" bldLvl="1" animBg="1" rev="0" advAuto="0" spid="173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84" name="Group"/>
          <p:cNvGrpSpPr/>
          <p:nvPr/>
        </p:nvGrpSpPr>
        <p:grpSpPr>
          <a:xfrm>
            <a:off x="1056036" y="3784346"/>
            <a:ext cx="22271928" cy="3982030"/>
            <a:chOff x="0" y="0"/>
            <a:chExt cx="22271927" cy="3982028"/>
          </a:xfrm>
        </p:grpSpPr>
        <p:sp>
          <p:nvSpPr>
            <p:cNvPr id="182" name="Rounded Rectangle"/>
            <p:cNvSpPr/>
            <p:nvPr/>
          </p:nvSpPr>
          <p:spPr>
            <a:xfrm>
              <a:off x="0" y="0"/>
              <a:ext cx="22271928" cy="3982029"/>
            </a:xfrm>
            <a:prstGeom prst="roundRect">
              <a:avLst>
                <a:gd name="adj" fmla="val 10834"/>
              </a:avLst>
            </a:prstGeom>
            <a:solidFill>
              <a:srgbClr val="991A5E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83" name="The most natural explanation would be the conversion of atomic/neutral gas to molecular gas. This molecular gas ends up fueling the star formation activity."/>
            <p:cNvSpPr txBox="1"/>
            <p:nvPr/>
          </p:nvSpPr>
          <p:spPr>
            <a:xfrm>
              <a:off x="1096788" y="452288"/>
              <a:ext cx="20078352" cy="34588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584200">
                <a:spcBef>
                  <a:spcPts val="1400"/>
                </a:spcBef>
                <a:defRPr b="1" i="1" spc="39" sz="4000">
                  <a:solidFill>
                    <a:srgbClr val="FFFFFF"/>
                  </a:solidFill>
                  <a:latin typeface="Iowan Old Style Roman"/>
                  <a:ea typeface="Iowan Old Style Roman"/>
                  <a:cs typeface="Iowan Old Style Roman"/>
                  <a:sym typeface="Iowan Old Style Roman"/>
                </a:defRPr>
              </a:lvl1pPr>
            </a:lstStyle>
            <a:p>
              <a:pPr/>
              <a:r>
                <a:t>The most natural explanation would be the conversion of atomic/neutral gas to molecular gas. This molecular gas ends up fueling the star formation activity. </a:t>
              </a:r>
            </a:p>
          </p:txBody>
        </p:sp>
      </p:grpSp>
      <p:grpSp>
        <p:nvGrpSpPr>
          <p:cNvPr id="187" name="Group"/>
          <p:cNvGrpSpPr/>
          <p:nvPr/>
        </p:nvGrpSpPr>
        <p:grpSpPr>
          <a:xfrm>
            <a:off x="1104114" y="8428483"/>
            <a:ext cx="22175772" cy="3964837"/>
            <a:chOff x="0" y="0"/>
            <a:chExt cx="22175771" cy="3964836"/>
          </a:xfrm>
        </p:grpSpPr>
        <p:sp>
          <p:nvSpPr>
            <p:cNvPr id="185" name="Rounded Rectangle"/>
            <p:cNvSpPr/>
            <p:nvPr/>
          </p:nvSpPr>
          <p:spPr>
            <a:xfrm>
              <a:off x="0" y="0"/>
              <a:ext cx="22175772" cy="3964837"/>
            </a:xfrm>
            <a:prstGeom prst="roundRect">
              <a:avLst>
                <a:gd name="adj" fmla="val 10834"/>
              </a:avLst>
            </a:prstGeom>
            <a:solidFill>
              <a:srgbClr val="991A5E"/>
            </a:solidFill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>
                  <a:solidFill>
                    <a:srgbClr val="FFFFFF"/>
                  </a:solidFill>
                  <a:latin typeface="DIN Alternate Bold"/>
                  <a:ea typeface="DIN Alternate Bold"/>
                  <a:cs typeface="DIN Alternate Bold"/>
                  <a:sym typeface="DIN Alternate Bold"/>
                </a:defRPr>
              </a:pPr>
            </a:p>
          </p:txBody>
        </p:sp>
        <p:sp>
          <p:nvSpPr>
            <p:cNvPr id="186" name="Excavation by galactic winds."/>
            <p:cNvSpPr txBox="1"/>
            <p:nvPr/>
          </p:nvSpPr>
          <p:spPr>
            <a:xfrm>
              <a:off x="6916" y="558768"/>
              <a:ext cx="22161940" cy="2847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584200">
                <a:spcBef>
                  <a:spcPts val="1400"/>
                </a:spcBef>
                <a:defRPr b="1" i="1" spc="39" sz="3900">
                  <a:solidFill>
                    <a:srgbClr val="FFFFFF"/>
                  </a:solidFill>
                  <a:latin typeface="Iowan Old Style Roman"/>
                  <a:ea typeface="Iowan Old Style Roman"/>
                  <a:cs typeface="Iowan Old Style Roman"/>
                  <a:sym typeface="Iowan Old Style Roman"/>
                </a:defRPr>
              </a:lvl1pPr>
            </a:lstStyle>
            <a:p>
              <a:pPr/>
              <a:r>
                <a:t>Excavation by galactic winds.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7" grpId="2"/>
      <p:bldP build="whole" bldLvl="1" animBg="1" rev="0" advAuto="0" spid="18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"/>
          <p:cNvGrpSpPr/>
          <p:nvPr/>
        </p:nvGrpSpPr>
        <p:grpSpPr>
          <a:xfrm>
            <a:off x="3740287" y="893489"/>
            <a:ext cx="17921255" cy="11817815"/>
            <a:chOff x="0" y="0"/>
            <a:chExt cx="17921253" cy="11817814"/>
          </a:xfrm>
        </p:grpSpPr>
        <p:pic>
          <p:nvPicPr>
            <p:cNvPr id="189" name="Screen Shot 2022-08-25 at 10.25.12 AM.png" descr="Screen Shot 2022-08-25 at 10.25.12 A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7921254" cy="118178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0" name="Rectangle"/>
            <p:cNvSpPr/>
            <p:nvPr/>
          </p:nvSpPr>
          <p:spPr>
            <a:xfrm>
              <a:off x="2916853" y="1755496"/>
              <a:ext cx="1872472" cy="131525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91" name="Rectangle"/>
            <p:cNvSpPr/>
            <p:nvPr/>
          </p:nvSpPr>
          <p:spPr>
            <a:xfrm>
              <a:off x="3485801" y="2458949"/>
              <a:ext cx="1872473" cy="131525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92" name="Rectangle"/>
            <p:cNvSpPr/>
            <p:nvPr/>
          </p:nvSpPr>
          <p:spPr>
            <a:xfrm>
              <a:off x="4381406" y="3123973"/>
              <a:ext cx="3758257" cy="131525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93" name="Rectangle"/>
            <p:cNvSpPr/>
            <p:nvPr/>
          </p:nvSpPr>
          <p:spPr>
            <a:xfrm>
              <a:off x="6572584" y="3865857"/>
              <a:ext cx="3758256" cy="131525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94" name="Rectangle"/>
            <p:cNvSpPr/>
            <p:nvPr/>
          </p:nvSpPr>
          <p:spPr>
            <a:xfrm>
              <a:off x="9120690" y="4957666"/>
              <a:ext cx="5433798" cy="16644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96" name="1 pc = 3.26 light-years"/>
          <p:cNvSpPr txBox="1"/>
          <p:nvPr/>
        </p:nvSpPr>
        <p:spPr>
          <a:xfrm>
            <a:off x="14150251" y="3611760"/>
            <a:ext cx="3807982" cy="535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900"/>
            </a:lvl1pPr>
          </a:lstStyle>
          <a:p>
            <a:pPr/>
            <a:r>
              <a:t>1 pc = 3.26 light-years</a:t>
            </a:r>
          </a:p>
        </p:txBody>
      </p:sp>
      <p:sp>
        <p:nvSpPr>
          <p:cNvPr id="197" name="Casasola et al. (2017)"/>
          <p:cNvSpPr txBox="1"/>
          <p:nvPr/>
        </p:nvSpPr>
        <p:spPr>
          <a:xfrm>
            <a:off x="17644095" y="11970863"/>
            <a:ext cx="3891459" cy="573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Casasola et al. (2017)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